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706030804020204" pitchFamily="34" charset="0"/>
      <p:regular r:id="rId8"/>
      <p:bold r:id="rId9"/>
      <p:italic r:id="rId10"/>
      <p:boldItalic r:id="rId11"/>
    </p:embeddedFont>
    <p:embeddedFont>
      <p:font typeface="Open Sans ExtraBold" panose="020B0806030504020204" pitchFamily="34" charset="0"/>
      <p:bold r:id="rId12"/>
      <p:italic r:id="rId13"/>
      <p:boldItalic r:id="rId14"/>
    </p:embeddedFont>
    <p:embeddedFont>
      <p:font typeface="Oxygen Mono" panose="02000509030000090004" pitchFamily="49" charset="77"/>
      <p:regular r:id="rId15"/>
    </p:embeddedFont>
    <p:embeddedFont>
      <p:font typeface="Roboto Mono" pitchFamily="2" charset="0"/>
      <p:regular r:id="rId16"/>
      <p:bold r:id="rId17"/>
      <p:italic r:id="rId18"/>
      <p:boldItalic r:id="rId19"/>
    </p:embeddedFont>
    <p:embeddedFont>
      <p:font typeface="Roboto Mono Medium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BF6759-1011-4525-83CA-34F6195193C0}">
  <a:tblStyle styleId="{B8BF6759-1011-4525-83CA-34F6195193C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7988f65e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57988f65e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25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ngenergy.com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reeingenergy.com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Slid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-60334" y="-60334"/>
            <a:ext cx="9246300" cy="5294400"/>
          </a:xfrm>
          <a:prstGeom prst="rect">
            <a:avLst/>
          </a:prstGeom>
          <a:solidFill>
            <a:srgbClr val="FCFCE6">
              <a:alpha val="839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1233900" y="1928150"/>
            <a:ext cx="6676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614"/>
              </a:buClr>
              <a:buSzPts val="5200"/>
              <a:buFont typeface="Open Sans ExtraBold"/>
              <a:buNone/>
              <a:defRPr sz="5200">
                <a:solidFill>
                  <a:srgbClr val="050614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2140950" y="3904551"/>
            <a:ext cx="486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1600"/>
              <a:buFont typeface="Roboto Mono"/>
              <a:buNone/>
              <a:defRPr>
                <a:solidFill>
                  <a:srgbClr val="EA7636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None/>
              <a:defRPr sz="2400"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None/>
              <a:defRPr sz="2400"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None/>
              <a:defRPr sz="2400"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None/>
              <a:defRPr sz="2400"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None/>
              <a:defRPr sz="2400"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None/>
              <a:defRPr sz="2400"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None/>
              <a:defRPr sz="2400"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Mono"/>
              <a:buNone/>
              <a:defRPr sz="2400"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3275" y="327400"/>
            <a:ext cx="1257450" cy="137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/ Subtitle" type="title">
  <p:cSld name="TITLE">
    <p:bg>
      <p:bgPr>
        <a:solidFill>
          <a:srgbClr val="FCFCE6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ctrTitle"/>
          </p:nvPr>
        </p:nvSpPr>
        <p:spPr>
          <a:xfrm>
            <a:off x="1233900" y="1318550"/>
            <a:ext cx="66762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200"/>
              <a:buNone/>
              <a:defRPr sz="5200">
                <a:solidFill>
                  <a:srgbClr val="EA7636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ubTitle" idx="1"/>
          </p:nvPr>
        </p:nvSpPr>
        <p:spPr>
          <a:xfrm>
            <a:off x="2140950" y="3371151"/>
            <a:ext cx="4862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97" name="Google Shape;9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1285768" y="-759685"/>
            <a:ext cx="2430276" cy="18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nding Team 1">
  <p:cSld name="SECTION_HEADER_1_2_1">
    <p:bg>
      <p:bgPr>
        <a:solidFill>
          <a:srgbClr val="FCFCE6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534450" y="260725"/>
            <a:ext cx="8044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00" name="Google Shape;10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513" y="1285352"/>
            <a:ext cx="8044973" cy="14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4"/>
          <p:cNvSpPr txBox="1"/>
          <p:nvPr/>
        </p:nvSpPr>
        <p:spPr>
          <a:xfrm>
            <a:off x="793475" y="2848950"/>
            <a:ext cx="2268300" cy="17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EA7636"/>
                </a:solidFill>
                <a:latin typeface="Roboto Mono"/>
                <a:ea typeface="Roboto Mono"/>
                <a:cs typeface="Roboto Mono"/>
                <a:sym typeface="Roboto Mono"/>
              </a:rPr>
              <a:t>Dr. Ben Damiani</a:t>
            </a:r>
            <a:endParaRPr sz="1800" b="0" i="0" u="none" strike="noStrike" cap="none">
              <a:solidFill>
                <a:srgbClr val="EA763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EE PhD from Georgia Tech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Studied at Fraunhofer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Help create first- and second-gen Suniva products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Worked at Intel, SolarWorld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 papers and multiple patents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24"/>
          <p:cNvSpPr txBox="1"/>
          <p:nvPr/>
        </p:nvSpPr>
        <p:spPr>
          <a:xfrm>
            <a:off x="3327825" y="2858427"/>
            <a:ext cx="24927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xygen Mono"/>
              <a:ea typeface="Oxygen Mono"/>
              <a:cs typeface="Oxygen Mono"/>
              <a:sym typeface="Oxygen Mono"/>
            </a:endParaRPr>
          </a:p>
        </p:txBody>
      </p:sp>
      <p:sp>
        <p:nvSpPr>
          <p:cNvPr id="103" name="Google Shape;103;p24"/>
          <p:cNvSpPr txBox="1"/>
          <p:nvPr/>
        </p:nvSpPr>
        <p:spPr>
          <a:xfrm>
            <a:off x="3318650" y="2848952"/>
            <a:ext cx="2492700" cy="17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EA7636"/>
                </a:solidFill>
                <a:latin typeface="Roboto Mono"/>
                <a:ea typeface="Roboto Mono"/>
                <a:cs typeface="Roboto Mono"/>
                <a:sym typeface="Roboto Mono"/>
              </a:rPr>
              <a:t>Bill Nussey</a:t>
            </a:r>
            <a:endParaRPr sz="1800" b="0" i="0" u="none" strike="noStrike" cap="none">
              <a:solidFill>
                <a:srgbClr val="EA763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25-year tech CEO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Multiple exits including IPO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Author of </a:t>
            </a:r>
            <a:r>
              <a:rPr lang="en-US" sz="11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Freeing Energy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Greylock VC; IBM VP Corp Strategy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EE from NCSU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MBA from HBS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24"/>
          <p:cNvSpPr txBox="1"/>
          <p:nvPr/>
        </p:nvSpPr>
        <p:spPr>
          <a:xfrm>
            <a:off x="6086575" y="2848952"/>
            <a:ext cx="2492700" cy="17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EA7636"/>
                </a:solidFill>
                <a:latin typeface="Roboto Mono"/>
                <a:ea typeface="Roboto Mono"/>
                <a:cs typeface="Roboto Mono"/>
                <a:sym typeface="Roboto Mono"/>
              </a:rPr>
              <a:t>Gregg Freishtat</a:t>
            </a:r>
            <a:endParaRPr sz="1800" b="0" i="0" u="none" strike="noStrike" cap="none">
              <a:solidFill>
                <a:srgbClr val="EA763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 years founding and building startups, including 5 exits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Holds 18 patents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JD/Law degree from Univ of Maryland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" name="Google Shape;10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44019"/>
            <a:ext cx="9144002" cy="38793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4"/>
          <p:cNvSpPr txBox="1">
            <a:spLocks noGrp="1"/>
          </p:cNvSpPr>
          <p:nvPr>
            <p:ph type="sldNum" idx="12"/>
          </p:nvPr>
        </p:nvSpPr>
        <p:spPr>
          <a:xfrm>
            <a:off x="8403987" y="4686671"/>
            <a:ext cx="39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title w/ subtitle - orange">
  <p:cSld name="MAIN_POINT">
    <p:bg>
      <p:bgPr>
        <a:solidFill>
          <a:srgbClr val="EA7636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74775" y="2637675"/>
            <a:ext cx="8092800" cy="1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4000"/>
              <a:buNone/>
              <a:defRPr sz="4000">
                <a:solidFill>
                  <a:srgbClr val="FCFCE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ubTitle" idx="1"/>
          </p:nvPr>
        </p:nvSpPr>
        <p:spPr>
          <a:xfrm>
            <a:off x="474775" y="3531400"/>
            <a:ext cx="640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None/>
              <a:defRPr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2"/>
          </p:nvPr>
        </p:nvSpPr>
        <p:spPr>
          <a:xfrm>
            <a:off x="311700" y="4906104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☀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Char char="‒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●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○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■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Char char="‒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●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○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ECF2F0"/>
              </a:buClr>
              <a:buSzPts val="700"/>
              <a:buFont typeface="Open Sans"/>
              <a:buChar char="■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11" name="Google Shape;111;p25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5768" y="-759685"/>
            <a:ext cx="2430275" cy="18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title w/ subtitle - orange 1">
  <p:cSld name="MAIN_POINT_2">
    <p:bg>
      <p:bgPr>
        <a:solidFill>
          <a:srgbClr val="EA7636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74775" y="2637675"/>
            <a:ext cx="8092800" cy="1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4000"/>
              <a:buNone/>
              <a:defRPr sz="4000">
                <a:solidFill>
                  <a:srgbClr val="FCFCE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ubTitle" idx="1"/>
          </p:nvPr>
        </p:nvSpPr>
        <p:spPr>
          <a:xfrm>
            <a:off x="474775" y="3531400"/>
            <a:ext cx="640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None/>
              <a:defRPr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2"/>
          </p:nvPr>
        </p:nvSpPr>
        <p:spPr>
          <a:xfrm>
            <a:off x="311700" y="4906104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☀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Char char="‒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●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○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■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Char char="‒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●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○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ECF2F0"/>
              </a:buClr>
              <a:buSzPts val="700"/>
              <a:buFont typeface="Open Sans"/>
              <a:buChar char="■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16" name="Google Shape;116;p26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5768" y="-759685"/>
            <a:ext cx="2430275" cy="182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4019"/>
            <a:ext cx="9144002" cy="38793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8403987" y="4686671"/>
            <a:ext cx="39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311700" y="4906104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☀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Char char="‒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●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○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■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Char char="‒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●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○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ECF2F0"/>
              </a:buClr>
              <a:buSzPts val="700"/>
              <a:buFont typeface="Open Sans"/>
              <a:buChar char="■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title w/ subtitle - yellow">
  <p:cSld name="MAIN_POINT_1">
    <p:bg>
      <p:bgPr>
        <a:solidFill>
          <a:srgbClr val="FFED5C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474775" y="2637675"/>
            <a:ext cx="8216400" cy="17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4800"/>
              <a:buNone/>
              <a:defRPr sz="4800">
                <a:solidFill>
                  <a:srgbClr val="EA7636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4800"/>
              <a:buNone/>
              <a:defRPr sz="4800">
                <a:solidFill>
                  <a:srgbClr val="EA7636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4800"/>
              <a:buNone/>
              <a:defRPr sz="4800">
                <a:solidFill>
                  <a:srgbClr val="EA7636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4800"/>
              <a:buNone/>
              <a:defRPr sz="4800">
                <a:solidFill>
                  <a:srgbClr val="EA7636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4800"/>
              <a:buNone/>
              <a:defRPr sz="4800">
                <a:solidFill>
                  <a:srgbClr val="EA7636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4800"/>
              <a:buNone/>
              <a:defRPr sz="4800">
                <a:solidFill>
                  <a:srgbClr val="EA7636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4800"/>
              <a:buNone/>
              <a:defRPr sz="4800">
                <a:solidFill>
                  <a:srgbClr val="EA7636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4800"/>
              <a:buNone/>
              <a:defRPr sz="4800">
                <a:solidFill>
                  <a:srgbClr val="EA7636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subTitle" idx="1"/>
          </p:nvPr>
        </p:nvSpPr>
        <p:spPr>
          <a:xfrm>
            <a:off x="474775" y="3531400"/>
            <a:ext cx="821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2"/>
          </p:nvPr>
        </p:nvSpPr>
        <p:spPr>
          <a:xfrm>
            <a:off x="311700" y="4906104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☀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24" name="Google Shape;124;p27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5768" y="-759685"/>
            <a:ext cx="2430275" cy="18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title and half description - orange left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250212" y="1354850"/>
            <a:ext cx="4045200" cy="19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3000"/>
              <a:buNone/>
              <a:defRPr>
                <a:solidFill>
                  <a:srgbClr val="FCFCE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subTitle" idx="1"/>
          </p:nvPr>
        </p:nvSpPr>
        <p:spPr>
          <a:xfrm>
            <a:off x="250212" y="3100133"/>
            <a:ext cx="40452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ono"/>
              <a:buNone/>
              <a:defRPr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2"/>
          </p:nvPr>
        </p:nvSpPr>
        <p:spPr>
          <a:xfrm>
            <a:off x="4939500" y="1869675"/>
            <a:ext cx="3837000" cy="30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☀"/>
              <a:defRPr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2pPr>
            <a:lvl3pPr marL="1371600" lvl="2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6pPr>
            <a:lvl7pPr marL="3200400" lvl="6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title" idx="3"/>
          </p:nvPr>
        </p:nvSpPr>
        <p:spPr>
          <a:xfrm>
            <a:off x="4939500" y="761325"/>
            <a:ext cx="37122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9pPr>
          </a:lstStyle>
          <a:p>
            <a:endParaRPr/>
          </a:p>
        </p:txBody>
      </p:sp>
      <p:pic>
        <p:nvPicPr>
          <p:cNvPr id="130" name="Google Shape;1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4019"/>
            <a:ext cx="9144002" cy="38793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03987" y="4686671"/>
            <a:ext cx="39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body" idx="4"/>
          </p:nvPr>
        </p:nvSpPr>
        <p:spPr>
          <a:xfrm>
            <a:off x="311700" y="4906104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☀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title and half description - orange right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263400" y="1374513"/>
            <a:ext cx="4045200" cy="19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subTitle" idx="1"/>
          </p:nvPr>
        </p:nvSpPr>
        <p:spPr>
          <a:xfrm>
            <a:off x="263400" y="3119788"/>
            <a:ext cx="40452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2"/>
          </p:nvPr>
        </p:nvSpPr>
        <p:spPr>
          <a:xfrm>
            <a:off x="4939500" y="1869675"/>
            <a:ext cx="3837000" cy="30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☀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‒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‒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title" idx="3"/>
          </p:nvPr>
        </p:nvSpPr>
        <p:spPr>
          <a:xfrm>
            <a:off x="4939500" y="761325"/>
            <a:ext cx="37122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3000"/>
              <a:buNone/>
              <a:defRPr>
                <a:solidFill>
                  <a:srgbClr val="FCFCE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2800"/>
              <a:buNone/>
              <a:defRPr>
                <a:solidFill>
                  <a:srgbClr val="FCFCE6"/>
                </a:solidFill>
              </a:defRPr>
            </a:lvl9pPr>
          </a:lstStyle>
          <a:p>
            <a:endParaRPr/>
          </a:p>
        </p:txBody>
      </p:sp>
      <p:pic>
        <p:nvPicPr>
          <p:cNvPr id="138" name="Google Shape;13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4019"/>
            <a:ext cx="9144002" cy="38793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>
            <a:spLocks noGrp="1"/>
          </p:cNvSpPr>
          <p:nvPr>
            <p:ph type="sldNum" idx="12"/>
          </p:nvPr>
        </p:nvSpPr>
        <p:spPr>
          <a:xfrm>
            <a:off x="8403987" y="4686671"/>
            <a:ext cx="39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4"/>
          </p:nvPr>
        </p:nvSpPr>
        <p:spPr>
          <a:xfrm>
            <a:off x="311700" y="4906104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☀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gray">
  <p:cSld name="CAPTION_ONLY">
    <p:bg>
      <p:bgPr>
        <a:solidFill>
          <a:srgbClr val="ECF2F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448400" y="3899400"/>
            <a:ext cx="79395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Font typeface="Open Sans ExtraBold"/>
              <a:buNone/>
              <a:defRPr sz="55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2"/>
          </p:nvPr>
        </p:nvSpPr>
        <p:spPr>
          <a:xfrm>
            <a:off x="311700" y="5858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☀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/>
          </a:p>
        </p:txBody>
      </p:sp>
      <p:pic>
        <p:nvPicPr>
          <p:cNvPr id="144" name="Google Shape;144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-1285768" y="-759685"/>
            <a:ext cx="2430276" cy="18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orange">
  <p:cSld name="CAPTION_ONLY_1">
    <p:bg>
      <p:bgPr>
        <a:solidFill>
          <a:srgbClr val="EA763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>
            <a:spLocks noGrp="1"/>
          </p:cNvSpPr>
          <p:nvPr>
            <p:ph type="body" idx="1"/>
          </p:nvPr>
        </p:nvSpPr>
        <p:spPr>
          <a:xfrm>
            <a:off x="461600" y="3899400"/>
            <a:ext cx="79263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5500"/>
              <a:buFont typeface="Open Sans ExtraBold"/>
              <a:buNone/>
              <a:defRPr sz="5500">
                <a:solidFill>
                  <a:srgbClr val="FCFCE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2pPr>
            <a:lvl3pPr marL="1371600" lvl="2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6pPr>
            <a:lvl7pPr marL="3200400" lvl="6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body" idx="2"/>
          </p:nvPr>
        </p:nvSpPr>
        <p:spPr>
          <a:xfrm>
            <a:off x="311700" y="5858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☀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Char char="‒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●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○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■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Char char="‒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●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○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ECF2F0"/>
              </a:buClr>
              <a:buSzPts val="700"/>
              <a:buFont typeface="Open Sans"/>
              <a:buChar char="■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48" name="Google Shape;148;p31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5768" y="-759685"/>
            <a:ext cx="2430275" cy="18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orange 1">
  <p:cSld name="CAPTION_ONLY_1_2">
    <p:bg>
      <p:bgPr>
        <a:solidFill>
          <a:srgbClr val="FFED5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>
            <a:spLocks noGrp="1"/>
          </p:cNvSpPr>
          <p:nvPr>
            <p:ph type="body" idx="1"/>
          </p:nvPr>
        </p:nvSpPr>
        <p:spPr>
          <a:xfrm>
            <a:off x="461600" y="3899400"/>
            <a:ext cx="79263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5500"/>
              <a:buFont typeface="Open Sans ExtraBold"/>
              <a:buNone/>
              <a:defRPr sz="5500">
                <a:solidFill>
                  <a:srgbClr val="EA76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2pPr>
            <a:lvl3pPr marL="1371600" lvl="2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6pPr>
            <a:lvl7pPr marL="3200400" lvl="6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body" idx="2"/>
          </p:nvPr>
        </p:nvSpPr>
        <p:spPr>
          <a:xfrm>
            <a:off x="311700" y="5858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☀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52" name="Google Shape;152;p32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5768" y="-759685"/>
            <a:ext cx="2430275" cy="18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Background Title Slide - orang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-60334" y="-60334"/>
            <a:ext cx="9246300" cy="5294400"/>
          </a:xfrm>
          <a:prstGeom prst="rect">
            <a:avLst/>
          </a:prstGeom>
          <a:solidFill>
            <a:srgbClr val="EA7636">
              <a:alpha val="80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E6"/>
              </a:buClr>
              <a:buSzPts val="3000"/>
              <a:buNone/>
              <a:defRPr>
                <a:solidFill>
                  <a:srgbClr val="FCFCE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311700" y="4906104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☀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Char char="‒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●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○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■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Char char="‒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●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ECF2F0"/>
              </a:buClr>
              <a:buSzPts val="700"/>
              <a:buFont typeface="Open Sans"/>
              <a:buChar char="○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ECF2F0"/>
              </a:buClr>
              <a:buSzPts val="700"/>
              <a:buFont typeface="Open Sans"/>
              <a:buChar char="■"/>
              <a:defRPr sz="700">
                <a:solidFill>
                  <a:srgbClr val="ECF2F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5768" y="-759685"/>
            <a:ext cx="2430275" cy="18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solidFill>
          <a:srgbClr val="FCFCE6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title"/>
          </p:nvPr>
        </p:nvSpPr>
        <p:spPr>
          <a:xfrm>
            <a:off x="451775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/>
          <p:nvPr/>
        </p:nvSpPr>
        <p:spPr>
          <a:xfrm>
            <a:off x="542284" y="1428175"/>
            <a:ext cx="2955600" cy="3027900"/>
          </a:xfrm>
          <a:prstGeom prst="rect">
            <a:avLst/>
          </a:prstGeom>
          <a:solidFill>
            <a:srgbClr val="EA76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3"/>
          <p:cNvSpPr txBox="1">
            <a:spLocks noGrp="1"/>
          </p:cNvSpPr>
          <p:nvPr>
            <p:ph type="subTitle" idx="1"/>
          </p:nvPr>
        </p:nvSpPr>
        <p:spPr>
          <a:xfrm>
            <a:off x="3831088" y="1373875"/>
            <a:ext cx="4879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2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1"/>
            </a:lvl2pPr>
            <a:lvl3pPr lvl="2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1"/>
            </a:lvl3pPr>
            <a:lvl4pPr lvl="3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1"/>
            </a:lvl4pPr>
            <a:lvl5pPr lvl="4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1"/>
            </a:lvl5pPr>
            <a:lvl6pPr lvl="5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1"/>
            </a:lvl6pPr>
            <a:lvl7pPr lvl="6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1"/>
            </a:lvl7pPr>
            <a:lvl8pPr lvl="7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1"/>
            </a:lvl8pPr>
            <a:lvl9pPr lvl="8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2400" b="1"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2"/>
          </p:nvPr>
        </p:nvSpPr>
        <p:spPr>
          <a:xfrm>
            <a:off x="3831100" y="1991450"/>
            <a:ext cx="4879200" cy="21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☀"/>
              <a:defRPr/>
            </a:lvl1pPr>
            <a:lvl2pPr marL="914400" lvl="1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2pPr>
            <a:lvl3pPr marL="1371600" lvl="2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6pPr>
            <a:lvl7pPr marL="3200400" lvl="6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subTitle" idx="3"/>
          </p:nvPr>
        </p:nvSpPr>
        <p:spPr>
          <a:xfrm>
            <a:off x="771633" y="1633851"/>
            <a:ext cx="249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FCFCE6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CFCE6"/>
                </a:solidFill>
              </a:defRPr>
            </a:lvl2pPr>
            <a:lvl3pPr lvl="2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CFCE6"/>
                </a:solidFill>
              </a:defRPr>
            </a:lvl3pPr>
            <a:lvl4pPr lvl="3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CFCE6"/>
                </a:solidFill>
              </a:defRPr>
            </a:lvl4pPr>
            <a:lvl5pPr lvl="4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CFCE6"/>
                </a:solidFill>
              </a:defRPr>
            </a:lvl5pPr>
            <a:lvl6pPr lvl="5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CFCE6"/>
                </a:solidFill>
              </a:defRPr>
            </a:lvl6pPr>
            <a:lvl7pPr lvl="6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CFCE6"/>
                </a:solidFill>
              </a:defRPr>
            </a:lvl7pPr>
            <a:lvl8pPr lvl="7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CFCE6"/>
                </a:solidFill>
              </a:defRPr>
            </a:lvl8pPr>
            <a:lvl9pPr lvl="8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sz="1400" b="1">
                <a:solidFill>
                  <a:srgbClr val="FCFCE6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body" idx="4"/>
          </p:nvPr>
        </p:nvSpPr>
        <p:spPr>
          <a:xfrm>
            <a:off x="771625" y="2281600"/>
            <a:ext cx="2399700" cy="19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☀"/>
              <a:defRPr sz="1200">
                <a:solidFill>
                  <a:schemeClr val="lt1"/>
                </a:solidFill>
              </a:defRPr>
            </a:lvl1pPr>
            <a:lvl2pPr marL="914400" lvl="1" indent="-3048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‒"/>
              <a:defRPr sz="1200">
                <a:solidFill>
                  <a:schemeClr val="lt1"/>
                </a:solidFill>
              </a:defRPr>
            </a:lvl2pPr>
            <a:lvl3pPr marL="1371600" lvl="2" indent="-3048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3pPr>
            <a:lvl4pPr marL="1828800" lvl="3" indent="-3048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4pPr>
            <a:lvl5pPr marL="2286000" lvl="4" indent="-3048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5pPr>
            <a:lvl6pPr marL="2743200" lvl="5" indent="-3048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‒"/>
              <a:defRPr sz="1200">
                <a:solidFill>
                  <a:schemeClr val="lt1"/>
                </a:solidFill>
              </a:defRPr>
            </a:lvl6pPr>
            <a:lvl7pPr marL="3200400" lvl="6" indent="-3048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60" name="Google Shape;16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44019"/>
            <a:ext cx="9144002" cy="38793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3"/>
          <p:cNvSpPr txBox="1">
            <a:spLocks noGrp="1"/>
          </p:cNvSpPr>
          <p:nvPr>
            <p:ph type="sldNum" idx="12"/>
          </p:nvPr>
        </p:nvSpPr>
        <p:spPr>
          <a:xfrm>
            <a:off x="8403987" y="4686671"/>
            <a:ext cx="39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5"/>
          </p:nvPr>
        </p:nvSpPr>
        <p:spPr>
          <a:xfrm>
            <a:off x="311700" y="4906104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☀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>
            <a:spLocks noGrp="1"/>
          </p:cNvSpPr>
          <p:nvPr>
            <p:ph type="title" hasCustomPrompt="1"/>
          </p:nvPr>
        </p:nvSpPr>
        <p:spPr>
          <a:xfrm>
            <a:off x="450600" y="1102975"/>
            <a:ext cx="82428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450600" y="3152225"/>
            <a:ext cx="82428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☀"/>
              <a:defRPr/>
            </a:lvl1pPr>
            <a:lvl2pPr marL="914400" lvl="1" indent="-31750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2pPr>
            <a:lvl3pPr marL="1371600" lvl="2" indent="-31750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6pPr>
            <a:lvl7pPr marL="3200400" lvl="6" indent="-31750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66" name="Google Shape;16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44019"/>
            <a:ext cx="9144002" cy="38793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4"/>
          <p:cNvSpPr txBox="1">
            <a:spLocks noGrp="1"/>
          </p:cNvSpPr>
          <p:nvPr>
            <p:ph type="sldNum" idx="12"/>
          </p:nvPr>
        </p:nvSpPr>
        <p:spPr>
          <a:xfrm>
            <a:off x="8403987" y="4686671"/>
            <a:ext cx="39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2"/>
          </p:nvPr>
        </p:nvSpPr>
        <p:spPr>
          <a:xfrm>
            <a:off x="311700" y="4906104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☀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69" name="Google Shape;16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-931989" y="-519362"/>
            <a:ext cx="1745318" cy="131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24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5"/>
          <p:cNvSpPr txBox="1">
            <a:spLocks noGrp="1"/>
          </p:cNvSpPr>
          <p:nvPr>
            <p:ph type="body" idx="1"/>
          </p:nvPr>
        </p:nvSpPr>
        <p:spPr>
          <a:xfrm>
            <a:off x="6449150" y="1210250"/>
            <a:ext cx="2255400" cy="3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☀"/>
              <a:defRPr sz="1000"/>
            </a:lvl1pPr>
            <a:lvl2pPr marL="914400" lvl="1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‒"/>
              <a:defRPr sz="1000"/>
            </a:lvl2pPr>
            <a:lvl3pPr marL="1371600" lvl="2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 sz="1000"/>
            </a:lvl4pPr>
            <a:lvl5pPr marL="2286000" lvl="4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 sz="1000"/>
            </a:lvl5pPr>
            <a:lvl6pPr marL="2743200" lvl="5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‒"/>
              <a:defRPr sz="1000"/>
            </a:lvl6pPr>
            <a:lvl7pPr marL="3200400" lvl="6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pic>
        <p:nvPicPr>
          <p:cNvPr id="173" name="Google Shape;17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44019"/>
            <a:ext cx="9144002" cy="38793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5"/>
          <p:cNvSpPr txBox="1">
            <a:spLocks noGrp="1"/>
          </p:cNvSpPr>
          <p:nvPr>
            <p:ph type="sldNum" idx="12"/>
          </p:nvPr>
        </p:nvSpPr>
        <p:spPr>
          <a:xfrm>
            <a:off x="8403987" y="4686671"/>
            <a:ext cx="39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body" idx="2"/>
          </p:nvPr>
        </p:nvSpPr>
        <p:spPr>
          <a:xfrm>
            <a:off x="311700" y="4906104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☀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1">
  <p:cSld name="BLANK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24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6"/>
          <p:cNvSpPr txBox="1">
            <a:spLocks noGrp="1"/>
          </p:cNvSpPr>
          <p:nvPr>
            <p:ph type="subTitle" idx="1"/>
          </p:nvPr>
        </p:nvSpPr>
        <p:spPr>
          <a:xfrm>
            <a:off x="451325" y="1367136"/>
            <a:ext cx="5526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b="1"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 b="1"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179" name="Google Shape;179;p36"/>
          <p:cNvSpPr txBox="1">
            <a:spLocks noGrp="1"/>
          </p:cNvSpPr>
          <p:nvPr>
            <p:ph type="subTitle" idx="2"/>
          </p:nvPr>
        </p:nvSpPr>
        <p:spPr>
          <a:xfrm>
            <a:off x="6660175" y="1881550"/>
            <a:ext cx="2229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lvl="2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lvl="3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lvl="4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lvl="5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lvl="6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lvl="7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lvl="8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400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  <p:sp>
        <p:nvSpPr>
          <p:cNvPr id="180" name="Google Shape;180;p36"/>
          <p:cNvSpPr txBox="1">
            <a:spLocks noGrp="1"/>
          </p:cNvSpPr>
          <p:nvPr>
            <p:ph type="body" idx="3"/>
          </p:nvPr>
        </p:nvSpPr>
        <p:spPr>
          <a:xfrm>
            <a:off x="6660175" y="2325000"/>
            <a:ext cx="2167200" cy="22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☀"/>
              <a:defRPr sz="1000"/>
            </a:lvl1pPr>
            <a:lvl2pPr marL="914400" lvl="1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‒"/>
              <a:defRPr sz="1000"/>
            </a:lvl2pPr>
            <a:lvl3pPr marL="1371600" lvl="2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 sz="1000"/>
            </a:lvl4pPr>
            <a:lvl5pPr marL="2286000" lvl="4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 sz="1000"/>
            </a:lvl5pPr>
            <a:lvl6pPr marL="2743200" lvl="5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‒"/>
              <a:defRPr sz="1000"/>
            </a:lvl6pPr>
            <a:lvl7pPr marL="3200400" lvl="6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181" name="Google Shape;181;p36"/>
          <p:cNvSpPr txBox="1">
            <a:spLocks noGrp="1"/>
          </p:cNvSpPr>
          <p:nvPr>
            <p:ph type="body" idx="4"/>
          </p:nvPr>
        </p:nvSpPr>
        <p:spPr>
          <a:xfrm>
            <a:off x="477702" y="964971"/>
            <a:ext cx="69261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000"/>
              <a:buChar char="☀"/>
              <a:defRPr sz="1000" i="1"/>
            </a:lvl1pPr>
            <a:lvl2pPr marL="914400" lvl="1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‒"/>
              <a:defRPr sz="1000" i="1"/>
            </a:lvl2pPr>
            <a:lvl3pPr marL="1371600" lvl="2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 sz="1000" i="1"/>
            </a:lvl3pPr>
            <a:lvl4pPr marL="1828800" lvl="3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 sz="1000" i="1"/>
            </a:lvl4pPr>
            <a:lvl5pPr marL="2286000" lvl="4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■"/>
              <a:defRPr sz="1000" i="1"/>
            </a:lvl5pPr>
            <a:lvl6pPr marL="2743200" lvl="5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‒"/>
              <a:defRPr sz="1000" i="1"/>
            </a:lvl6pPr>
            <a:lvl7pPr marL="3200400" lvl="6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●"/>
              <a:defRPr sz="1000" i="1"/>
            </a:lvl7pPr>
            <a:lvl8pPr marL="3657600" lvl="7" indent="-2921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000"/>
              <a:buChar char="○"/>
              <a:defRPr sz="1000" i="1"/>
            </a:lvl8pPr>
            <a:lvl9pPr marL="4114800" lvl="8" indent="-29210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000"/>
              <a:buChar char="■"/>
              <a:defRPr sz="1000" i="1"/>
            </a:lvl9pPr>
          </a:lstStyle>
          <a:p>
            <a:endParaRPr/>
          </a:p>
        </p:txBody>
      </p:sp>
      <p:pic>
        <p:nvPicPr>
          <p:cNvPr id="182" name="Google Shape;18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44019"/>
            <a:ext cx="9144002" cy="38793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6"/>
          <p:cNvSpPr txBox="1">
            <a:spLocks noGrp="1"/>
          </p:cNvSpPr>
          <p:nvPr>
            <p:ph type="sldNum" idx="12"/>
          </p:nvPr>
        </p:nvSpPr>
        <p:spPr>
          <a:xfrm>
            <a:off x="8403987" y="4686671"/>
            <a:ext cx="39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5"/>
          </p:nvPr>
        </p:nvSpPr>
        <p:spPr>
          <a:xfrm>
            <a:off x="311700" y="4906104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☀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240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8240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☀"/>
              <a:defRPr/>
            </a:lvl1pPr>
            <a:lvl2pPr marL="914400" lvl="1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2pPr>
            <a:lvl3pPr marL="1371600" lvl="2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6pPr>
            <a:lvl7pPr marL="3200400" lvl="6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nding Team">
  <p:cSld name="SECTION_HEADER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-60334" y="-60334"/>
            <a:ext cx="9246300" cy="5294400"/>
          </a:xfrm>
          <a:prstGeom prst="rect">
            <a:avLst/>
          </a:prstGeom>
          <a:solidFill>
            <a:srgbClr val="FFED5C">
              <a:alpha val="886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534450" y="260725"/>
            <a:ext cx="8044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0614"/>
              </a:buClr>
              <a:buSzPts val="3000"/>
              <a:buNone/>
              <a:defRPr>
                <a:solidFill>
                  <a:srgbClr val="05061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69" name="Google Shape;6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513" y="1285352"/>
            <a:ext cx="8044973" cy="14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7"/>
          <p:cNvSpPr txBox="1"/>
          <p:nvPr/>
        </p:nvSpPr>
        <p:spPr>
          <a:xfrm>
            <a:off x="793475" y="2848950"/>
            <a:ext cx="2268300" cy="17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Dr. Ben Damiani</a:t>
            </a:r>
            <a:endParaRPr sz="1800" b="0" i="0" u="none" strike="noStrike" cap="none">
              <a:solidFill>
                <a:srgbClr val="000000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EE PhD from Georgia Tech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Studied at Fraunhofer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Help create first- and second-gen Suniva products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Worked at Intel, SolarWorld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 papers and multiple patents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7"/>
          <p:cNvSpPr txBox="1"/>
          <p:nvPr/>
        </p:nvSpPr>
        <p:spPr>
          <a:xfrm>
            <a:off x="3327825" y="2858427"/>
            <a:ext cx="24927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xygen Mono"/>
              <a:ea typeface="Oxygen Mono"/>
              <a:cs typeface="Oxygen Mono"/>
              <a:sym typeface="Oxygen Mono"/>
            </a:endParaRPr>
          </a:p>
        </p:txBody>
      </p:sp>
      <p:sp>
        <p:nvSpPr>
          <p:cNvPr id="72" name="Google Shape;72;p17"/>
          <p:cNvSpPr txBox="1"/>
          <p:nvPr/>
        </p:nvSpPr>
        <p:spPr>
          <a:xfrm>
            <a:off x="3318650" y="2848952"/>
            <a:ext cx="2492700" cy="17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Bill Nussey</a:t>
            </a:r>
            <a:endParaRPr sz="1800" b="0" i="0" u="none" strike="noStrike" cap="none">
              <a:solidFill>
                <a:srgbClr val="000000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25-year tech CEO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Multiple exits including IPO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Author of </a:t>
            </a:r>
            <a:r>
              <a:rPr lang="en-US" sz="11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Freeing Energy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Greylock VC; IBM VP Corp Strategy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EE from NCSU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MBA from HBS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" name="Google Shape;73;p17"/>
          <p:cNvSpPr txBox="1"/>
          <p:nvPr/>
        </p:nvSpPr>
        <p:spPr>
          <a:xfrm>
            <a:off x="6086575" y="2848952"/>
            <a:ext cx="2492700" cy="17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oboto Mono Medium"/>
                <a:ea typeface="Roboto Mono Medium"/>
                <a:cs typeface="Roboto Mono Medium"/>
                <a:sym typeface="Roboto Mono Medium"/>
              </a:rPr>
              <a:t>Gregg Freishtat</a:t>
            </a:r>
            <a:endParaRPr sz="1800" b="0" i="0" u="none" strike="noStrike" cap="none">
              <a:solidFill>
                <a:srgbClr val="000000"/>
              </a:solidFill>
              <a:latin typeface="Roboto Mono Medium"/>
              <a:ea typeface="Roboto Mono Medium"/>
              <a:cs typeface="Roboto Mono Medium"/>
              <a:sym typeface="Roboto Mono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30 years founding and building startups, including 5 exits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Holds 18 patents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JD/Law degree from Univ of Maryland</a:t>
            </a: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>
            <a:off x="4641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☀"/>
              <a:defRPr/>
            </a:lvl1pPr>
            <a:lvl2pPr marL="914400" lvl="1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2pPr>
            <a:lvl3pPr marL="1371600" lvl="2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6pPr>
            <a:lvl7pPr marL="3200400" lvl="6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72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700"/>
              <a:buChar char="☀"/>
              <a:defRPr/>
            </a:lvl1pPr>
            <a:lvl2pPr marL="914400" lvl="1" indent="-2730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700"/>
              <a:buChar char="‒"/>
              <a:defRPr/>
            </a:lvl2pPr>
            <a:lvl3pPr marL="1371600" lvl="2" indent="-2730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700"/>
              <a:buChar char="●"/>
              <a:defRPr/>
            </a:lvl3pPr>
            <a:lvl4pPr marL="1828800" lvl="3" indent="-2730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4pPr>
            <a:lvl5pPr marL="2286000" lvl="4" indent="-2730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700"/>
              <a:buChar char="■"/>
              <a:defRPr/>
            </a:lvl5pPr>
            <a:lvl6pPr marL="2743200" lvl="5" indent="-2730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700"/>
              <a:buChar char="‒"/>
              <a:defRPr/>
            </a:lvl6pPr>
            <a:lvl7pPr marL="3200400" lvl="6" indent="-2730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700"/>
              <a:buChar char="●"/>
              <a:defRPr/>
            </a:lvl7pPr>
            <a:lvl8pPr marL="3657600" lvl="7" indent="-27305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700"/>
              <a:buChar char="○"/>
              <a:defRPr/>
            </a:lvl8pPr>
            <a:lvl9pPr marL="4114800" lvl="8" indent="-27305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7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464100" y="1336839"/>
            <a:ext cx="3803100" cy="32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Char char="☀"/>
              <a:defRPr/>
            </a:lvl1pPr>
            <a:lvl2pPr marL="914400" lvl="1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2pPr>
            <a:lvl3pPr marL="1371600" lvl="2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3pPr>
            <a:lvl4pPr marL="1828800" lvl="3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4pPr>
            <a:lvl5pPr marL="2286000" lvl="4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■"/>
              <a:defRPr/>
            </a:lvl5pPr>
            <a:lvl6pPr marL="2743200" lvl="5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‒"/>
              <a:defRPr/>
            </a:lvl6pPr>
            <a:lvl7pPr marL="3200400" lvl="6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21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ECF2F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821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44019"/>
            <a:ext cx="9144002" cy="38793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0"/>
          <p:cNvSpPr txBox="1">
            <a:spLocks noGrp="1"/>
          </p:cNvSpPr>
          <p:nvPr>
            <p:ph type="sldNum" idx="12"/>
          </p:nvPr>
        </p:nvSpPr>
        <p:spPr>
          <a:xfrm>
            <a:off x="8403987" y="4686671"/>
            <a:ext cx="395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EA763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311700" y="4906104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☀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Background Title Slide - beige">
  <p:cSld name="SECTION_HEADER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-60334" y="-60334"/>
            <a:ext cx="9246300" cy="5294400"/>
          </a:xfrm>
          <a:prstGeom prst="rect">
            <a:avLst/>
          </a:prstGeom>
          <a:solidFill>
            <a:srgbClr val="FCFCE6">
              <a:alpha val="839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1"/>
          </p:nvPr>
        </p:nvSpPr>
        <p:spPr>
          <a:xfrm>
            <a:off x="311700" y="4906104"/>
            <a:ext cx="85206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730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☀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Char char="‒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●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273050" algn="ctr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700"/>
              <a:buFont typeface="Open Sans"/>
              <a:buChar char="○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273050" algn="ctr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7F7F7F"/>
              </a:buClr>
              <a:buSzPts val="700"/>
              <a:buFont typeface="Open Sans"/>
              <a:buChar char="■"/>
              <a:defRPr sz="700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Background Title Slide - yellow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/>
          <p:nvPr/>
        </p:nvSpPr>
        <p:spPr>
          <a:xfrm>
            <a:off x="-60334" y="-60334"/>
            <a:ext cx="9246300" cy="5294400"/>
          </a:xfrm>
          <a:prstGeom prst="rect">
            <a:avLst/>
          </a:prstGeom>
          <a:solidFill>
            <a:srgbClr val="FFED5C">
              <a:alpha val="886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93" name="Google Shape;93;p22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5768" y="-759685"/>
            <a:ext cx="2430275" cy="182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CE6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3000"/>
              <a:buFont typeface="Open Sans ExtraBold"/>
              <a:buNone/>
              <a:defRPr sz="3000" b="0" i="0" u="none" strike="noStrike" cap="none">
                <a:solidFill>
                  <a:srgbClr val="EA7636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EA7636"/>
              </a:buClr>
              <a:buSzPts val="1600"/>
              <a:buFont typeface="Open Sans"/>
              <a:buChar char="☀"/>
              <a:defRPr sz="1600" b="0" i="0" u="none" strike="noStrike" cap="none">
                <a:solidFill>
                  <a:srgbClr val="05061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5061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rgbClr val="05061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50614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5061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50614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5061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50614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5061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50614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rgbClr val="05061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50614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5061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050614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5061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4000"/>
              </a:lnSpc>
              <a:spcBef>
                <a:spcPts val="500"/>
              </a:spcBef>
              <a:spcAft>
                <a:spcPts val="500"/>
              </a:spcAft>
              <a:buClr>
                <a:srgbClr val="050614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5061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reeingenergy.com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/>
          <p:nvPr/>
        </p:nvSpPr>
        <p:spPr>
          <a:xfrm>
            <a:off x="-53200" y="-55425"/>
            <a:ext cx="9228600" cy="8442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Solar Inventions C3: </a:t>
            </a:r>
            <a:r>
              <a:rPr lang="en-US" sz="2000" dirty="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ultra-low-cost gains in PV module energy &amp; safety</a:t>
            </a:r>
            <a:endParaRPr sz="2000" dirty="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90" name="Google Shape;190;p37"/>
          <p:cNvGrpSpPr/>
          <p:nvPr/>
        </p:nvGrpSpPr>
        <p:grpSpPr>
          <a:xfrm>
            <a:off x="6136824" y="3895023"/>
            <a:ext cx="2898886" cy="1106100"/>
            <a:chOff x="95895" y="3895189"/>
            <a:chExt cx="2898886" cy="1106100"/>
          </a:xfrm>
        </p:grpSpPr>
        <p:sp>
          <p:nvSpPr>
            <p:cNvPr id="191" name="Google Shape;191;p37"/>
            <p:cNvSpPr/>
            <p:nvPr/>
          </p:nvSpPr>
          <p:spPr>
            <a:xfrm>
              <a:off x="981181" y="3895189"/>
              <a:ext cx="2013600" cy="1106100"/>
            </a:xfrm>
            <a:prstGeom prst="rect">
              <a:avLst/>
            </a:prstGeom>
            <a:solidFill>
              <a:srgbClr val="FFCC8B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Bill Nussey</a:t>
              </a:r>
              <a:endParaRPr dirty="0"/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25 year tech CEO</a:t>
              </a:r>
              <a:endParaRPr dirty="0"/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Multiple exits including IPO</a:t>
              </a:r>
              <a:endParaRPr dirty="0"/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Author of </a:t>
              </a:r>
              <a:r>
                <a:rPr lang="en-US" sz="800" b="0" i="0" u="sng" strike="noStrike" cap="none" dirty="0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Freeing Energy</a:t>
              </a:r>
              <a:endParaRPr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Greylock VC; IBM VP Corp Strategy</a:t>
              </a:r>
              <a:endParaRPr dirty="0"/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EE from NCSU</a:t>
              </a:r>
              <a:endParaRPr dirty="0"/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MBA from HBS</a:t>
              </a:r>
              <a:endParaRPr dirty="0"/>
            </a:p>
          </p:txBody>
        </p:sp>
        <p:pic>
          <p:nvPicPr>
            <p:cNvPr id="192" name="Google Shape;192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5895" y="3895190"/>
              <a:ext cx="885287" cy="11060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3" name="Google Shape;193;p37"/>
          <p:cNvGrpSpPr/>
          <p:nvPr/>
        </p:nvGrpSpPr>
        <p:grpSpPr>
          <a:xfrm>
            <a:off x="95895" y="3895104"/>
            <a:ext cx="2842764" cy="1106100"/>
            <a:chOff x="3191456" y="3895185"/>
            <a:chExt cx="2842764" cy="1106100"/>
          </a:xfrm>
        </p:grpSpPr>
        <p:sp>
          <p:nvSpPr>
            <p:cNvPr id="194" name="Google Shape;194;p37"/>
            <p:cNvSpPr/>
            <p:nvPr/>
          </p:nvSpPr>
          <p:spPr>
            <a:xfrm>
              <a:off x="4020620" y="3895185"/>
              <a:ext cx="2013600" cy="1106100"/>
            </a:xfrm>
            <a:prstGeom prst="rect">
              <a:avLst/>
            </a:prstGeom>
            <a:solidFill>
              <a:srgbClr val="FFCC8B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Dr. Ben Damiani</a:t>
              </a:r>
              <a:endParaRPr dirty="0"/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EE PhD from Georgia Tech</a:t>
              </a:r>
              <a:endParaRPr dirty="0"/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Studied at Fraunhofer</a:t>
              </a:r>
              <a:endParaRPr dirty="0"/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Created first ion implanted </a:t>
              </a:r>
              <a:r>
                <a:rPr lang="en-US" sz="800" b="0" i="0" u="none" strike="noStrike" cap="none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Suniva</a:t>
              </a:r>
              <a:r>
                <a:rPr lang="en-US" sz="8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 products</a:t>
              </a:r>
              <a:endParaRPr/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Worked at Intel, </a:t>
              </a:r>
              <a:r>
                <a:rPr lang="en-US" sz="800" b="0" i="0" u="none" strike="noStrike" cap="none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SolarWorld</a:t>
              </a:r>
              <a:endParaRPr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30 papers and multiple patents</a:t>
              </a:r>
              <a:endParaRPr dirty="0"/>
            </a:p>
          </p:txBody>
        </p:sp>
        <p:pic>
          <p:nvPicPr>
            <p:cNvPr id="195" name="Google Shape;195;p3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91456" y="3895185"/>
              <a:ext cx="829514" cy="11060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Google Shape;196;p37"/>
          <p:cNvGrpSpPr/>
          <p:nvPr/>
        </p:nvGrpSpPr>
        <p:grpSpPr>
          <a:xfrm>
            <a:off x="3121321" y="3900408"/>
            <a:ext cx="2832840" cy="1106100"/>
            <a:chOff x="6227898" y="3895185"/>
            <a:chExt cx="2832840" cy="1106100"/>
          </a:xfrm>
        </p:grpSpPr>
        <p:sp>
          <p:nvSpPr>
            <p:cNvPr id="197" name="Google Shape;197;p37"/>
            <p:cNvSpPr/>
            <p:nvPr/>
          </p:nvSpPr>
          <p:spPr>
            <a:xfrm>
              <a:off x="7047138" y="3895185"/>
              <a:ext cx="2013600" cy="1106100"/>
            </a:xfrm>
            <a:prstGeom prst="rect">
              <a:avLst/>
            </a:prstGeom>
            <a:solidFill>
              <a:srgbClr val="FFCC8B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b="1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Gregg </a:t>
              </a:r>
              <a:r>
                <a:rPr lang="en-US" sz="1100" b="1" i="0" u="none" strike="noStrike" cap="none" dirty="0" err="1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Freishtat</a:t>
              </a:r>
              <a:endParaRPr sz="11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30 years founding and building startups, including 5 exits</a:t>
              </a:r>
              <a:endParaRPr dirty="0"/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Holds 18 patents</a:t>
              </a:r>
              <a:endParaRPr dirty="0"/>
            </a:p>
            <a:p>
              <a:pPr marL="60325" marR="0" lvl="0" indent="-6032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800"/>
                <a:buFont typeface="Arial"/>
                <a:buChar char="•"/>
              </a:pPr>
              <a:r>
                <a:rPr lang="en-US" sz="8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JD/Law degree from Univ of Maryland</a:t>
              </a:r>
              <a:endParaRPr dirty="0"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8" name="Google Shape;198;p3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7898" y="3895185"/>
              <a:ext cx="829514" cy="11060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37"/>
          <p:cNvSpPr/>
          <p:nvPr/>
        </p:nvSpPr>
        <p:spPr>
          <a:xfrm>
            <a:off x="95895" y="884067"/>
            <a:ext cx="3261300" cy="291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C3 Benefits:</a:t>
            </a:r>
            <a:endParaRPr sz="1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2-3 watt increase per panel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3-5% savings on silver costs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 with and improves BSF, PERC, HJT, bi-facial, half-cell, larger wafers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Manufacturable on virtually all existing cell and module lines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Configurable Current Cell (C3) is the result of years of research by Dr. Damiani in the core physics of silicon solar cells. The </a:t>
            </a:r>
            <a:r>
              <a:rPr lang="en-US" sz="1100" i="1" dirty="0">
                <a:latin typeface="Calibri"/>
                <a:ea typeface="Calibri"/>
                <a:cs typeface="Calibri"/>
                <a:sym typeface="Calibri"/>
              </a:rPr>
              <a:t>American-Made Solar Prize has been invaluable in helping commercialize this U.S. innovation. Development continues on our next product, the Configurable Voltage Cell (CVC).</a:t>
            </a:r>
            <a:endParaRPr sz="11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384C75-AED5-7242-8579-DD5BAE5C5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2593" y="861268"/>
            <a:ext cx="5513117" cy="29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47443"/>
      </p:ext>
    </p:extLst>
  </p:cSld>
  <p:clrMapOvr>
    <a:masterClrMapping/>
  </p:clrMapOvr>
</p:sld>
</file>

<file path=ppt/theme/theme1.xml><?xml version="1.0" encoding="utf-8"?>
<a:theme xmlns:a="http://schemas.openxmlformats.org/drawingml/2006/main" name="Solar Invention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187</Words>
  <Application>Microsoft Macintosh PowerPoint</Application>
  <PresentationFormat>On-screen Show (16:9)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Open Sans ExtraBold</vt:lpstr>
      <vt:lpstr>Roboto Mono</vt:lpstr>
      <vt:lpstr>Oxygen Mono</vt:lpstr>
      <vt:lpstr>Calibri</vt:lpstr>
      <vt:lpstr>Arial</vt:lpstr>
      <vt:lpstr>Open Sans</vt:lpstr>
      <vt:lpstr>Roboto Mono Medium</vt:lpstr>
      <vt:lpstr>Solar Inventions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Valerie Briggs</cp:lastModifiedBy>
  <cp:revision>9</cp:revision>
  <dcterms:modified xsi:type="dcterms:W3CDTF">2020-08-04T16:03:23Z</dcterms:modified>
</cp:coreProperties>
</file>